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7" r:id="rId2"/>
    <p:sldId id="278" r:id="rId3"/>
    <p:sldId id="280" r:id="rId4"/>
    <p:sldId id="281" r:id="rId5"/>
    <p:sldId id="284" r:id="rId6"/>
    <p:sldId id="282" r:id="rId7"/>
    <p:sldId id="283" r:id="rId8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 autoAdjust="0"/>
    <p:restoredTop sz="90013" autoAdjust="0"/>
  </p:normalViewPr>
  <p:slideViewPr>
    <p:cSldViewPr snapToGrid="0" snapToObjects="1">
      <p:cViewPr varScale="1">
        <p:scale>
          <a:sx n="157" d="100"/>
          <a:sy n="157" d="100"/>
        </p:scale>
        <p:origin x="1080" y="1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96E42-8C6B-5B4C-8E6F-9B4D95C605A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23C9D-5D99-AA4E-81D2-84ACFCBE8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26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RNA the T is normally a U. </a:t>
            </a:r>
          </a:p>
          <a:p>
            <a:r>
              <a:rPr lang="en-US" dirty="0"/>
              <a:t>http://</a:t>
            </a:r>
            <a:r>
              <a:rPr lang="en-US" dirty="0" err="1"/>
              <a:t>mammothmemory.net</a:t>
            </a:r>
            <a:r>
              <a:rPr lang="en-US" dirty="0"/>
              <a:t>/biology/</a:t>
            </a:r>
            <a:r>
              <a:rPr lang="en-US" dirty="0" err="1"/>
              <a:t>dna</a:t>
            </a:r>
            <a:r>
              <a:rPr lang="en-US" dirty="0"/>
              <a:t>-genetics-and-inheritance/</a:t>
            </a:r>
            <a:r>
              <a:rPr lang="en-US" dirty="0" err="1"/>
              <a:t>dna</a:t>
            </a:r>
            <a:r>
              <a:rPr lang="en-US" dirty="0"/>
              <a:t>-base-pairing/</a:t>
            </a:r>
            <a:r>
              <a:rPr lang="en-US" dirty="0" err="1"/>
              <a:t>dna</a:t>
            </a:r>
            <a:r>
              <a:rPr lang="en-US" dirty="0"/>
              <a:t>-double-</a:t>
            </a:r>
            <a:r>
              <a:rPr lang="en-US" dirty="0" err="1"/>
              <a:t>helix.html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3C9D-5D99-AA4E-81D2-84ACFCBE8A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2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23C9D-5D99-AA4E-81D2-84ACFCBE8A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05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1143001"/>
            <a:ext cx="7950200" cy="1965302"/>
          </a:xfrm>
        </p:spPr>
        <p:txBody>
          <a:bodyPr>
            <a:normAutofit/>
          </a:bodyPr>
          <a:lstStyle>
            <a:lvl1pPr algn="l">
              <a:defRPr sz="4400" b="0" i="0">
                <a:solidFill>
                  <a:schemeClr val="bg1"/>
                </a:solidFill>
                <a:latin typeface="GalaxiePolaris-Bold"/>
                <a:cs typeface="GalaxiePolaris-Bol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508000" y="4513263"/>
            <a:ext cx="2667000" cy="2730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400" b="1" i="0">
                <a:latin typeface="Garamond"/>
                <a:ea typeface="+mn-ea"/>
                <a:cs typeface="Garamond"/>
              </a:defRPr>
            </a:lvl1pPr>
          </a:lstStyle>
          <a:p>
            <a:pPr>
              <a:defRPr/>
            </a:pPr>
            <a:fld id="{DA4C1AAA-D4FC-BA4A-8C75-FD0336D958AE}" type="datetimeFigureOut">
              <a:rPr lang="en-US"/>
              <a:pPr>
                <a:defRPr/>
              </a:pPr>
              <a:t>4/16/19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79800" y="4513263"/>
            <a:ext cx="2362200" cy="273050"/>
          </a:xfrm>
          <a:prstGeom prst="rect">
            <a:avLst/>
          </a:prstGeo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 b="1" i="0">
                <a:latin typeface="Garamond"/>
                <a:ea typeface="+mn-ea"/>
                <a:cs typeface="Garamond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04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053" y="1143001"/>
            <a:ext cx="7930147" cy="1771649"/>
          </a:xfrm>
        </p:spPr>
        <p:txBody>
          <a:bodyPr>
            <a:normAutofit/>
          </a:bodyPr>
          <a:lstStyle>
            <a:lvl1pPr algn="l">
              <a:defRPr sz="4400" b="0" i="0">
                <a:solidFill>
                  <a:schemeClr val="bg1"/>
                </a:solidFill>
                <a:latin typeface="GalaxiePolaris-Bold"/>
                <a:cs typeface="GalaxiePolaris-Bol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4503738"/>
            <a:ext cx="2667000" cy="2730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400" b="1" i="0">
                <a:latin typeface="Garamond"/>
                <a:ea typeface="+mn-ea"/>
                <a:cs typeface="Garamond"/>
              </a:defRPr>
            </a:lvl1pPr>
          </a:lstStyle>
          <a:p>
            <a:pPr>
              <a:defRPr/>
            </a:pPr>
            <a:fld id="{72892D4C-3047-8446-AF4B-9F95A3B9371A}" type="datetimeFigureOut">
              <a:rPr lang="en-US"/>
              <a:pPr>
                <a:defRPr/>
              </a:pPr>
              <a:t>4/16/19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86150" y="4503738"/>
            <a:ext cx="2362200" cy="273050"/>
          </a:xfrm>
          <a:prstGeom prst="rect">
            <a:avLst/>
          </a:prstGeo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 b="1" i="0">
                <a:latin typeface="Garamond"/>
                <a:ea typeface="+mn-ea"/>
                <a:cs typeface="Garamond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22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E341C0-2F5A-9B44-A866-B69D3F23E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5" name="Picture 4" descr="CRC Logo Aug27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788" y="206375"/>
            <a:ext cx="2764780" cy="33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72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A517CC-9812-FC46-A61A-322F119021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34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49A474-EDA5-3347-B2A5-A6BBE0831F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19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F56C30-3AF5-6146-BC66-51C1731FAC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64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C38FE0-4334-AA48-A0AD-83EBF5EFD3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62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20" y="1113326"/>
            <a:ext cx="3008313" cy="60010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13326"/>
            <a:ext cx="5111750" cy="34812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711819"/>
            <a:ext cx="3008313" cy="288280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7D513E-564D-C541-94F0-E142AD915D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94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2826"/>
            <a:ext cx="5486400" cy="33801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00869" y="910062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350338"/>
            <a:ext cx="5486400" cy="4397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A2FC2B-941F-5A4B-B248-064C10C1DA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97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206375"/>
            <a:ext cx="670560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Header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85850"/>
            <a:ext cx="82296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5600" y="4846638"/>
            <a:ext cx="2133600" cy="1825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GalaxiePolaris-Book"/>
                <a:ea typeface="+mn-ea"/>
                <a:cs typeface="GalaxiePolaris-Book"/>
              </a:defRPr>
            </a:lvl1pPr>
          </a:lstStyle>
          <a:p>
            <a:pPr>
              <a:defRPr/>
            </a:pPr>
            <a:fld id="{81C393C3-035F-414D-B2E2-2E40AF04CE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GalaxiePolaris-Bold"/>
          <a:ea typeface="ＭＳ Ｐゴシック" charset="0"/>
          <a:cs typeface="GalaxiePolaris-Bol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alaxiePolaris-Bold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alaxiePolaris-Bold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alaxiePolaris-Bold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alaxiePolaris-Bold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alaxiePolaris-Bold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alaxiePolaris-Bold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alaxiePolaris-Bold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alaxiePolaris-Bold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GalaxiePolaris-Medium"/>
          <a:ea typeface="ＭＳ Ｐゴシック" charset="0"/>
          <a:cs typeface="GalaxiePolaris-Medium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GalaxiePolaris-Medium"/>
          <a:ea typeface="ＭＳ Ｐゴシック" charset="0"/>
          <a:cs typeface="GalaxiePolaris-Medium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GalaxiePolaris-Medium"/>
          <a:ea typeface="ＭＳ Ｐゴシック" charset="0"/>
          <a:cs typeface="GalaxiePolaris-Medium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GalaxiePolaris-Medium"/>
          <a:ea typeface="ＭＳ Ｐゴシック" charset="0"/>
          <a:cs typeface="GalaxiePolaris-Medium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GalaxiePolaris-Medium"/>
          <a:ea typeface="ＭＳ Ｐゴシック" charset="0"/>
          <a:cs typeface="GalaxiePolaris-Medium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siwo@nd.edu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ctrTitle"/>
          </p:nvPr>
        </p:nvSpPr>
        <p:spPr>
          <a:xfrm>
            <a:off x="508000" y="863601"/>
            <a:ext cx="7950200" cy="1148466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i="1" dirty="0">
                <a:latin typeface="GalaxiePolaris-Bold" charset="0"/>
              </a:rPr>
              <a:t>Deep Viral Code Hackathon</a:t>
            </a:r>
            <a:br>
              <a:rPr lang="en-US" sz="3200" i="1" dirty="0">
                <a:latin typeface="GalaxiePolaris-Bold" charset="0"/>
              </a:rPr>
            </a:br>
            <a:endParaRPr lang="en-US" sz="2400" i="1" dirty="0">
              <a:latin typeface="GalaxiePolaris-Bold" charset="0"/>
            </a:endParaRPr>
          </a:p>
        </p:txBody>
      </p:sp>
      <p:pic>
        <p:nvPicPr>
          <p:cNvPr id="2" name="Picture 1" descr="CRC Logo Aug27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4224" y="4406880"/>
            <a:ext cx="4076782" cy="49164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508000" y="1844134"/>
            <a:ext cx="8246135" cy="59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0" i="0" kern="1200">
                <a:solidFill>
                  <a:schemeClr val="bg1"/>
                </a:solidFill>
                <a:latin typeface="GalaxiePolaris-Bold"/>
                <a:ea typeface="ＭＳ Ｐゴシック" charset="0"/>
                <a:cs typeface="GalaxiePolaris-Bold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alaxiePolaris-Bold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alaxiePolaris-Bold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alaxiePolaris-Bold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alaxiePolaris-Bold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alaxiePolaris-Bold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alaxiePolaris-Bold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alaxiePolaris-Bold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alaxiePolaris-Bold" charset="0"/>
                <a:ea typeface="ＭＳ Ｐゴシック" charset="0"/>
              </a:defRPr>
            </a:lvl9pPr>
          </a:lstStyle>
          <a:p>
            <a:r>
              <a:rPr lang="en-US" sz="1600" i="1" dirty="0">
                <a:latin typeface="GalaxiePolaris-Bold" charset="0"/>
              </a:rPr>
              <a:t>Geoffrey H. Siwo</a:t>
            </a:r>
          </a:p>
          <a:p>
            <a:r>
              <a:rPr lang="en-US" sz="1600" i="1" dirty="0">
                <a:latin typeface="GalaxiePolaris-Bold" charset="0"/>
              </a:rPr>
              <a:t>Research Assistant Professor</a:t>
            </a:r>
          </a:p>
          <a:p>
            <a:r>
              <a:rPr lang="en-US" sz="1600" i="1" dirty="0">
                <a:latin typeface="GalaxiePolaris-Bold" charset="0"/>
              </a:rPr>
              <a:t>Email: </a:t>
            </a:r>
            <a:r>
              <a:rPr lang="en-US" sz="1600" i="1" dirty="0">
                <a:latin typeface="GalaxiePolaris-Bold" charset="0"/>
                <a:hlinkClick r:id="rId3"/>
              </a:rPr>
              <a:t>gsiwo@nd.edu</a:t>
            </a:r>
            <a:r>
              <a:rPr lang="en-US" sz="1600" i="1" dirty="0">
                <a:latin typeface="GalaxiePolaris-Bold" charset="0"/>
              </a:rPr>
              <a:t> </a:t>
            </a:r>
            <a:endParaRPr lang="en-US" sz="1400" i="1" dirty="0">
              <a:latin typeface="GalaxiePolaris-Bol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AE3DD-395E-CB4C-8897-E76245E61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390" y="2590779"/>
            <a:ext cx="1237388" cy="1237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537402-72F6-AC4A-B654-865AE94A1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1878" y="1548429"/>
            <a:ext cx="1739900" cy="9144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F2B9075-5E6A-534C-805F-05E91557739A}"/>
              </a:ext>
            </a:extLst>
          </p:cNvPr>
          <p:cNvSpPr txBox="1">
            <a:spLocks/>
          </p:cNvSpPr>
          <p:nvPr/>
        </p:nvSpPr>
        <p:spPr bwMode="auto">
          <a:xfrm>
            <a:off x="508000" y="2913591"/>
            <a:ext cx="8246135" cy="59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0" i="0" kern="1200">
                <a:solidFill>
                  <a:schemeClr val="bg1"/>
                </a:solidFill>
                <a:latin typeface="GalaxiePolaris-Bold"/>
                <a:ea typeface="ＭＳ Ｐゴシック" charset="0"/>
                <a:cs typeface="GalaxiePolaris-Bold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alaxiePolaris-Bold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alaxiePolaris-Bold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alaxiePolaris-Bold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alaxiePolaris-Bold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alaxiePolaris-Bold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alaxiePolaris-Bold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alaxiePolaris-Bold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alaxiePolaris-Bold" charset="0"/>
                <a:ea typeface="ＭＳ Ｐゴシック" charset="0"/>
              </a:defRPr>
            </a:lvl9pPr>
          </a:lstStyle>
          <a:p>
            <a:r>
              <a:rPr lang="en-US" sz="1600" i="1" dirty="0" err="1">
                <a:latin typeface="GalaxiePolaris-Bold" charset="0"/>
              </a:rPr>
              <a:t>Ndivhuwo</a:t>
            </a:r>
            <a:r>
              <a:rPr lang="en-US" sz="1600" i="1" dirty="0">
                <a:latin typeface="GalaxiePolaris-Bold" charset="0"/>
              </a:rPr>
              <a:t> </a:t>
            </a:r>
            <a:r>
              <a:rPr lang="en-US" sz="1600" i="1" dirty="0" err="1">
                <a:latin typeface="GalaxiePolaris-Bold" charset="0"/>
              </a:rPr>
              <a:t>Makondo</a:t>
            </a:r>
            <a:endParaRPr lang="en-US" sz="1600" i="1" dirty="0">
              <a:latin typeface="GalaxiePolaris-Bold" charset="0"/>
            </a:endParaRPr>
          </a:p>
          <a:p>
            <a:r>
              <a:rPr lang="en-US" sz="1600" i="1" dirty="0">
                <a:latin typeface="GalaxiePolaris-Bold" charset="0"/>
              </a:rPr>
              <a:t>Research Scientist, IBM Research - Africa</a:t>
            </a:r>
          </a:p>
          <a:p>
            <a:r>
              <a:rPr lang="en-US" sz="1600" i="1" dirty="0">
                <a:latin typeface="GalaxiePolaris-Bold" charset="0"/>
              </a:rPr>
              <a:t>Email: </a:t>
            </a:r>
            <a:r>
              <a:rPr lang="en-US" sz="1600" i="1" dirty="0">
                <a:latin typeface="GalaxiePolaris-Bold" charset="0"/>
                <a:hlinkClick r:id="rId3"/>
              </a:rPr>
              <a:t>ndivhuwo.makondo@ibm.com</a:t>
            </a:r>
            <a:endParaRPr lang="en-US" sz="1400" i="1" dirty="0">
              <a:latin typeface="GalaxiePolaris-Bold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8DE01-244F-2145-8670-3F3D0CD7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Most human viruses come from animals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EACBB-8919-A74E-82CE-97A6ADB00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165" y="783770"/>
            <a:ext cx="5050035" cy="403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3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0B5FF-C1E3-614A-A68A-8CED97929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1980747"/>
            <a:ext cx="7685315" cy="1143453"/>
          </a:xfrm>
        </p:spPr>
        <p:txBody>
          <a:bodyPr/>
          <a:lstStyle/>
          <a:p>
            <a:r>
              <a:rPr lang="en-US" dirty="0"/>
              <a:t>Can you predict if a virus is zoonotic or not based on its genome (DNA/ RNA) sequence?</a:t>
            </a:r>
          </a:p>
        </p:txBody>
      </p:sp>
    </p:spTree>
    <p:extLst>
      <p:ext uri="{BB962C8B-B14F-4D97-AF65-F5344CB8AC3E}">
        <p14:creationId xmlns:p14="http://schemas.microsoft.com/office/powerpoint/2010/main" val="484188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9BEA-CCD6-ED41-B27E-D3D00CBC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DNA/ RNA is a string of AGCT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7922B6-2456-9A46-9F30-0B93F06B296A}"/>
              </a:ext>
            </a:extLst>
          </p:cNvPr>
          <p:cNvSpPr txBox="1"/>
          <p:nvPr/>
        </p:nvSpPr>
        <p:spPr>
          <a:xfrm>
            <a:off x="3298919" y="4475817"/>
            <a:ext cx="1767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From Mammoth Memory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683A9-DB34-254C-BC16-63BA5C22A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34" y="971044"/>
            <a:ext cx="3590383" cy="335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83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53B2E-D1DF-8344-A572-2567494C0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Format (FASTA)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0AF99B-DC61-1546-BD0B-3495E577DB74}"/>
              </a:ext>
            </a:extLst>
          </p:cNvPr>
          <p:cNvSpPr/>
          <p:nvPr/>
        </p:nvSpPr>
        <p:spPr>
          <a:xfrm>
            <a:off x="1782838" y="1119109"/>
            <a:ext cx="54646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/>
              <a:t>&gt;NC_001802.1 Human immunodeficiency virus 1, complete genome </a:t>
            </a:r>
            <a:r>
              <a:rPr lang="en-US" sz="900" dirty="0"/>
              <a:t>GGTCTCTCTGGTTAGACCAGATCTGAGCCTGGGAGCTCTCTGGCTAACTAGGGAACCCACTGCTTAAGCC TCAATAAAGCTTGCCTTGAGTGCTTCAAGTAGTGTGTGCCCGTCTGTTGTGTGACTCTGGTAACTAGAGA TCCCTCAGACCCTTTTAGTCAGTGTGGAAAATCTCTAGCAGTGGCGCCCGAACAGGGACCTGAAAGCGAA AGGGAAACCAGAGGAGCTCTCTCGACGCAGGACTCGGCTTGCTGAAGCGCGCACGGCAAGAGGCGAGGGG CGGCGACTGGTGAGTACGCCAAAAATTTTGACTAGCGGAGGCTAGAAGGAGAGAGATGGGTGCGAGAGCG TCAGTATTAAGCGGGGGAGAATTAGATCGATGGGAAAAAATTCGGTTAAGGCCAGGGGGAAAGAAAAAAT ATAAATTAAAACATATAGTATGGGCAAGCAGGGAGCTAGAACGATTCGCAGTTAATCCTGGCCTGTTAGA AACATCAGAAGGCTGTAGACAAATACTGGGACAGCTACAACCATCCCTTCAGACAGGATCAGAAGAACTT AGATCATTATATAATACAGTAGCAACCCTCTATTGTGTGCATCAAAGGATAGAGATAAAAGACACCAAGG AAGCTTTAGACAAGATAGAGGAAGAGCAAAACAAAAGTAAGAAAAAAGCACAGCAAGCAGCAGCTGACAC …………………………………………………………………….</a:t>
            </a:r>
          </a:p>
          <a:p>
            <a:endParaRPr lang="en-US" sz="900" b="1" dirty="0"/>
          </a:p>
          <a:p>
            <a:r>
              <a:rPr lang="en-US" sz="900" b="1" dirty="0"/>
              <a:t>&gt;NC_003466.1 Andes virus segment S, complete sequence</a:t>
            </a:r>
          </a:p>
          <a:p>
            <a:r>
              <a:rPr lang="en-US" sz="900" dirty="0"/>
              <a:t>TAGTAGTAGACTCCTTGAGAAGCTACTGCTGCGAAAGCTGGAATGAGCACCCTCCAAGAATTGCAGGAAA</a:t>
            </a:r>
          </a:p>
          <a:p>
            <a:r>
              <a:rPr lang="en-US" sz="900" dirty="0"/>
              <a:t>ACATCACAGCACACGAACAACAGCTCGTGACTGCTCGGCAAAAGCTTAAGGATGCCGAGAAGGCAGTGGA</a:t>
            </a:r>
          </a:p>
          <a:p>
            <a:r>
              <a:rPr lang="en-US" sz="900" dirty="0"/>
              <a:t>GGTGGACCCGGATGACGTTAACAAGAGCACACTACAAAGTAGACGGGCAGCTGTGTCTACATTGGAGACC</a:t>
            </a:r>
          </a:p>
          <a:p>
            <a:r>
              <a:rPr lang="en-US" sz="900" dirty="0"/>
              <a:t>AAACTCGGAGAACTTAAGAGGCAACTTGCAGATTTGGTGGCAGCTCAAAAATTGGCTACAAAACCAGTTG</a:t>
            </a:r>
          </a:p>
          <a:p>
            <a:r>
              <a:rPr lang="en-US" sz="900" dirty="0"/>
              <a:t>ATCCAACAGGGCTTGAGCCTGATGATCATCTAAAGGAAAAATCATCTCTGAGATATGGGAATGTCCTGGA</a:t>
            </a:r>
          </a:p>
          <a:p>
            <a:r>
              <a:rPr lang="en-US" sz="900" dirty="0"/>
              <a:t>TGTTAATTCAATTGATTTGGAAGAACCGAGTGGACAGACTGCTGATTGGAAGGCTATAGGAGCATACATC</a:t>
            </a:r>
          </a:p>
          <a:p>
            <a:r>
              <a:rPr lang="en-US" sz="900" dirty="0"/>
              <a:t>TTAGGGTTTGCAATTCCGATCATCCTAAAGGCCTTATACATGCTGTCAACCCGTGGGAGACAAACTGTGA</a:t>
            </a:r>
          </a:p>
          <a:p>
            <a:r>
              <a:rPr lang="en-US" sz="900" dirty="0"/>
              <a:t>AAGACAACAAAGGGACCAGGATAAGGTTTAAGGATGATTCTTCCTTTGAAGAAGTCAATGGGATACGTAA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D3C75F-8A29-674E-920B-F398F8EAF361}"/>
              </a:ext>
            </a:extLst>
          </p:cNvPr>
          <p:cNvSpPr txBox="1"/>
          <p:nvPr/>
        </p:nvSpPr>
        <p:spPr>
          <a:xfrm>
            <a:off x="6827502" y="3145675"/>
            <a:ext cx="884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Virus genome sequence ~ 10,000 letters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30075-9F6C-D944-9302-59D00EF8DAF2}"/>
              </a:ext>
            </a:extLst>
          </p:cNvPr>
          <p:cNvSpPr txBox="1"/>
          <p:nvPr/>
        </p:nvSpPr>
        <p:spPr>
          <a:xfrm>
            <a:off x="6687041" y="1515641"/>
            <a:ext cx="944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Virus genome sequence</a:t>
            </a:r>
          </a:p>
          <a:p>
            <a:r>
              <a:rPr lang="en-US" sz="1200" i="1" dirty="0"/>
              <a:t>9181 letters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8DC3FF-37EC-FA48-AE8F-2D33743B206B}"/>
              </a:ext>
            </a:extLst>
          </p:cNvPr>
          <p:cNvCxnSpPr>
            <a:cxnSpLocks/>
          </p:cNvCxnSpPr>
          <p:nvPr/>
        </p:nvCxnSpPr>
        <p:spPr>
          <a:xfrm flipH="1">
            <a:off x="5183812" y="1119108"/>
            <a:ext cx="1607694" cy="96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FADE6C0-832F-E24E-BA82-CF3D988B3E83}"/>
              </a:ext>
            </a:extLst>
          </p:cNvPr>
          <p:cNvSpPr txBox="1"/>
          <p:nvPr/>
        </p:nvSpPr>
        <p:spPr>
          <a:xfrm>
            <a:off x="6804877" y="2688289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Virus name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E7192A-28D7-3043-838A-AC236746A57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874113" y="2826789"/>
            <a:ext cx="1930764" cy="186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ight Brace 8">
            <a:extLst>
              <a:ext uri="{FF2B5EF4-FFF2-40B4-BE49-F238E27FC236}">
                <a16:creationId xmlns:a16="http://schemas.microsoft.com/office/drawing/2014/main" id="{E34B2891-0FFD-0C43-B1D7-6489856EDD1D}"/>
              </a:ext>
            </a:extLst>
          </p:cNvPr>
          <p:cNvSpPr/>
          <p:nvPr/>
        </p:nvSpPr>
        <p:spPr>
          <a:xfrm>
            <a:off x="6513689" y="1257608"/>
            <a:ext cx="173352" cy="138234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D12D141C-07AD-5648-A9E6-839BD61DCDAD}"/>
              </a:ext>
            </a:extLst>
          </p:cNvPr>
          <p:cNvSpPr/>
          <p:nvPr/>
        </p:nvSpPr>
        <p:spPr>
          <a:xfrm>
            <a:off x="6529368" y="2965288"/>
            <a:ext cx="248355" cy="123568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E9BB23-F308-CC47-AF86-AD3D8986A802}"/>
              </a:ext>
            </a:extLst>
          </p:cNvPr>
          <p:cNvSpPr txBox="1"/>
          <p:nvPr/>
        </p:nvSpPr>
        <p:spPr>
          <a:xfrm>
            <a:off x="6777723" y="955121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Virus name</a:t>
            </a:r>
          </a:p>
        </p:txBody>
      </p:sp>
    </p:spTree>
    <p:extLst>
      <p:ext uri="{BB962C8B-B14F-4D97-AF65-F5344CB8AC3E}">
        <p14:creationId xmlns:p14="http://schemas.microsoft.com/office/powerpoint/2010/main" val="737284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6C9B4-AC5E-024B-9C60-EC6A82B5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14" y="86633"/>
            <a:ext cx="7141028" cy="479425"/>
          </a:xfrm>
        </p:spPr>
        <p:txBody>
          <a:bodyPr/>
          <a:lstStyle/>
          <a:p>
            <a:r>
              <a:rPr lang="en-US" dirty="0"/>
              <a:t>The Challenge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B279ED-02D8-D64B-9C82-F799A38E3829}"/>
              </a:ext>
            </a:extLst>
          </p:cNvPr>
          <p:cNvSpPr txBox="1"/>
          <p:nvPr/>
        </p:nvSpPr>
        <p:spPr>
          <a:xfrm>
            <a:off x="707572" y="1393371"/>
            <a:ext cx="23291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70 sequences of known zoonotic viruses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433C3E-A45E-774B-B470-4A7A631DABE3}"/>
              </a:ext>
            </a:extLst>
          </p:cNvPr>
          <p:cNvSpPr txBox="1"/>
          <p:nvPr/>
        </p:nvSpPr>
        <p:spPr>
          <a:xfrm>
            <a:off x="707571" y="3254828"/>
            <a:ext cx="232914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70 sequences of known non-zoonotic viruses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F46BCB-B900-FF42-ADBA-0D6C49B46E6E}"/>
              </a:ext>
            </a:extLst>
          </p:cNvPr>
          <p:cNvSpPr txBox="1"/>
          <p:nvPr/>
        </p:nvSpPr>
        <p:spPr>
          <a:xfrm>
            <a:off x="3603172" y="2545987"/>
            <a:ext cx="23291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513A6-E2C2-684B-86E8-3C1D6A4C31F3}"/>
              </a:ext>
            </a:extLst>
          </p:cNvPr>
          <p:cNvSpPr txBox="1"/>
          <p:nvPr/>
        </p:nvSpPr>
        <p:spPr>
          <a:xfrm>
            <a:off x="707572" y="865532"/>
            <a:ext cx="232914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E25D33-4450-2746-8F83-1D58B5F6590A}"/>
              </a:ext>
            </a:extLst>
          </p:cNvPr>
          <p:cNvSpPr txBox="1"/>
          <p:nvPr/>
        </p:nvSpPr>
        <p:spPr>
          <a:xfrm>
            <a:off x="6278639" y="865863"/>
            <a:ext cx="232914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0E782F-A5E1-BE41-90DB-6D35EEA28FED}"/>
              </a:ext>
            </a:extLst>
          </p:cNvPr>
          <p:cNvSpPr txBox="1"/>
          <p:nvPr/>
        </p:nvSpPr>
        <p:spPr>
          <a:xfrm>
            <a:off x="6278639" y="1448778"/>
            <a:ext cx="240816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60 Virus sequences with missing class label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DE6029-B957-1449-8ED5-ECCB013BD2E9}"/>
              </a:ext>
            </a:extLst>
          </p:cNvPr>
          <p:cNvSpPr txBox="1"/>
          <p:nvPr/>
        </p:nvSpPr>
        <p:spPr>
          <a:xfrm>
            <a:off x="6357661" y="2525336"/>
            <a:ext cx="232914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 Class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6AD46B-29F0-B744-9335-C356E6A8FB9A}"/>
              </a:ext>
            </a:extLst>
          </p:cNvPr>
          <p:cNvCxnSpPr>
            <a:stCxn id="3" idx="3"/>
          </p:cNvCxnSpPr>
          <p:nvPr/>
        </p:nvCxnSpPr>
        <p:spPr>
          <a:xfrm>
            <a:off x="3036712" y="1855036"/>
            <a:ext cx="620888" cy="670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813E87-1D94-EA43-BB61-2F294C46CFF4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036712" y="2935970"/>
            <a:ext cx="620888" cy="780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F532B8-1F99-744F-A997-CA59C36DD0BA}"/>
              </a:ext>
            </a:extLst>
          </p:cNvPr>
          <p:cNvCxnSpPr>
            <a:cxnSpLocks/>
          </p:cNvCxnSpPr>
          <p:nvPr/>
        </p:nvCxnSpPr>
        <p:spPr>
          <a:xfrm flipV="1">
            <a:off x="5890785" y="1708087"/>
            <a:ext cx="346327" cy="7740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9CC7EA-8E90-504A-9379-BC82314DB5D5}"/>
              </a:ext>
            </a:extLst>
          </p:cNvPr>
          <p:cNvCxnSpPr>
            <a:cxnSpLocks/>
          </p:cNvCxnSpPr>
          <p:nvPr/>
        </p:nvCxnSpPr>
        <p:spPr>
          <a:xfrm>
            <a:off x="7503484" y="2177910"/>
            <a:ext cx="0" cy="333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D7B135E-9CFA-8D4B-A374-6A982916C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319242"/>
              </p:ext>
            </p:extLst>
          </p:nvPr>
        </p:nvGraphicFramePr>
        <p:xfrm>
          <a:off x="5365853" y="3716493"/>
          <a:ext cx="3725334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667">
                  <a:extLst>
                    <a:ext uri="{9D8B030D-6E8A-4147-A177-3AD203B41FA5}">
                      <a16:colId xmlns:a16="http://schemas.microsoft.com/office/drawing/2014/main" val="3514534742"/>
                    </a:ext>
                  </a:extLst>
                </a:gridCol>
                <a:gridCol w="1862667">
                  <a:extLst>
                    <a:ext uri="{9D8B030D-6E8A-4147-A177-3AD203B41FA5}">
                      <a16:colId xmlns:a16="http://schemas.microsoft.com/office/drawing/2014/main" val="1792879401"/>
                    </a:ext>
                  </a:extLst>
                </a:gridCol>
              </a:tblGrid>
              <a:tr h="267124">
                <a:tc>
                  <a:txBody>
                    <a:bodyPr/>
                    <a:lstStyle/>
                    <a:p>
                      <a:r>
                        <a:rPr lang="en-US" dirty="0"/>
                        <a:t>Sequence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Predicted 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122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&gt;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Zoonotic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68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&gt;</a:t>
                      </a:r>
                      <a:r>
                        <a:rPr lang="en-US" dirty="0" err="1"/>
                        <a:t>xxxxx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 Zoonotic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4420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3E71625-3454-B548-ADED-D0EBF0F05B27}"/>
              </a:ext>
            </a:extLst>
          </p:cNvPr>
          <p:cNvCxnSpPr>
            <a:cxnSpLocks/>
          </p:cNvCxnSpPr>
          <p:nvPr/>
        </p:nvCxnSpPr>
        <p:spPr>
          <a:xfrm flipH="1">
            <a:off x="6976533" y="3040138"/>
            <a:ext cx="390478" cy="5284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7647A2-D533-AF4E-A958-C2A0D1B0778A}"/>
              </a:ext>
            </a:extLst>
          </p:cNvPr>
          <p:cNvCxnSpPr>
            <a:cxnSpLocks/>
          </p:cNvCxnSpPr>
          <p:nvPr/>
        </p:nvCxnSpPr>
        <p:spPr>
          <a:xfrm>
            <a:off x="7732889" y="3040138"/>
            <a:ext cx="404588" cy="5284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622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AC2C9-670A-324C-A6C4-1417500A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43F4246-45E2-5C41-B1AC-765DE1FD6EAC}"/>
              </a:ext>
            </a:extLst>
          </p:cNvPr>
          <p:cNvSpPr txBox="1">
            <a:spLocks/>
          </p:cNvSpPr>
          <p:nvPr/>
        </p:nvSpPr>
        <p:spPr bwMode="auto">
          <a:xfrm>
            <a:off x="465667" y="1268600"/>
            <a:ext cx="7289800" cy="2072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alaxiePolaris-Bold"/>
                <a:ea typeface="ＭＳ Ｐゴシック" charset="0"/>
                <a:cs typeface="GalaxiePolaris-Bold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alaxiePolaris-Bold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alaxiePolaris-Bold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alaxiePolaris-Bold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alaxiePolaris-Bold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alaxiePolaris-Bold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alaxiePolaris-Bold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alaxiePolaris-Bold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GalaxiePolaris-Bold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F1 score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Novelty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31893942"/>
      </p:ext>
    </p:extLst>
  </p:cSld>
  <p:clrMapOvr>
    <a:masterClrMapping/>
  </p:clrMapOvr>
</p:sld>
</file>

<file path=ppt/theme/theme1.xml><?xml version="1.0" encoding="utf-8"?>
<a:theme xmlns:a="http://schemas.openxmlformats.org/drawingml/2006/main" name="CloudNetOct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rennerResearchSlide2018" id="{C5D2416F-9234-8F4E-986A-1F65F6332226}" vid="{FF61DB17-176B-6F44-B455-D1CC8B479D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CloudNetOct2014</Template>
  <TotalTime>4325</TotalTime>
  <Words>205</Words>
  <Application>Microsoft Macintosh PowerPoint</Application>
  <PresentationFormat>On-screen Show (16:9)</PresentationFormat>
  <Paragraphs>50</Paragraphs>
  <Slides>7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ＭＳ Ｐゴシック</vt:lpstr>
      <vt:lpstr>Arial</vt:lpstr>
      <vt:lpstr>Calibri</vt:lpstr>
      <vt:lpstr>GalaxiePolaris-Bold</vt:lpstr>
      <vt:lpstr>GalaxiePolaris-Book</vt:lpstr>
      <vt:lpstr>GalaxiePolaris-Medium</vt:lpstr>
      <vt:lpstr>Garamond</vt:lpstr>
      <vt:lpstr>CloudNetOct2014</vt:lpstr>
      <vt:lpstr>Deep Viral Code Hackathon </vt:lpstr>
      <vt:lpstr>Most human viruses come from animals</vt:lpstr>
      <vt:lpstr>Can you predict if a virus is zoonotic or not based on its genome (DNA/ RNA) sequence?</vt:lpstr>
      <vt:lpstr>DNA/ RNA is a string of AGCT</vt:lpstr>
      <vt:lpstr>File Format (FASTA)</vt:lpstr>
      <vt:lpstr>The Challenge</vt:lpstr>
      <vt:lpstr>Evaluation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Viral Code Hackathon </dc:title>
  <dc:creator>Microsoft Office User</dc:creator>
  <cp:lastModifiedBy>Ndivhuwo MAKONDO</cp:lastModifiedBy>
  <cp:revision>25</cp:revision>
  <dcterms:created xsi:type="dcterms:W3CDTF">2019-04-08T23:42:10Z</dcterms:created>
  <dcterms:modified xsi:type="dcterms:W3CDTF">2019-04-16T15:39:13Z</dcterms:modified>
</cp:coreProperties>
</file>